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59" r:id="rId3"/>
    <p:sldId id="274" r:id="rId4"/>
    <p:sldId id="261" r:id="rId5"/>
    <p:sldId id="262" r:id="rId6"/>
    <p:sldId id="264" r:id="rId7"/>
    <p:sldId id="265" r:id="rId8"/>
    <p:sldId id="272" r:id="rId9"/>
    <p:sldId id="273" r:id="rId10"/>
    <p:sldId id="267" r:id="rId11"/>
    <p:sldId id="268" r:id="rId12"/>
    <p:sldId id="270" r:id="rId13"/>
    <p:sldId id="269"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0"/>
    <p:restoredTop sz="94631"/>
  </p:normalViewPr>
  <p:slideViewPr>
    <p:cSldViewPr snapToGrid="0" snapToObjects="1">
      <p:cViewPr varScale="1">
        <p:scale>
          <a:sx n="72" d="100"/>
          <a:sy n="72" d="100"/>
        </p:scale>
        <p:origin x="81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F70956-991C-42DF-A7C4-A6ECB5827B78}" type="datetimeFigureOut">
              <a:rPr lang="en-US" smtClean="0"/>
              <a:t>8/6/2019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80A0F6-88F5-4CA1-A203-AE5C69361B45}" type="slidenum">
              <a:rPr lang="en-US" smtClean="0"/>
              <a:t>‹#›</a:t>
            </a:fld>
            <a:endParaRPr lang="en-US"/>
          </a:p>
        </p:txBody>
      </p:sp>
    </p:spTree>
    <p:extLst>
      <p:ext uri="{BB962C8B-B14F-4D97-AF65-F5344CB8AC3E}">
        <p14:creationId xmlns:p14="http://schemas.microsoft.com/office/powerpoint/2010/main" val="3666746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5"/>
          </p:nvPr>
        </p:nvSpPr>
        <p:spPr/>
        <p:txBody>
          <a:bodyPr/>
          <a:lstStyle/>
          <a:p>
            <a:fld id="{2380A0F6-88F5-4CA1-A203-AE5C69361B45}" type="slidenum">
              <a:rPr lang="en-US" smtClean="0"/>
              <a:t>2</a:t>
            </a:fld>
            <a:endParaRPr lang="en-US"/>
          </a:p>
        </p:txBody>
      </p:sp>
    </p:spTree>
    <p:extLst>
      <p:ext uri="{BB962C8B-B14F-4D97-AF65-F5344CB8AC3E}">
        <p14:creationId xmlns:p14="http://schemas.microsoft.com/office/powerpoint/2010/main" val="3450476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5"/>
          </p:nvPr>
        </p:nvSpPr>
        <p:spPr/>
        <p:txBody>
          <a:bodyPr/>
          <a:lstStyle/>
          <a:p>
            <a:fld id="{2380A0F6-88F5-4CA1-A203-AE5C69361B45}" type="slidenum">
              <a:rPr lang="en-US" smtClean="0"/>
              <a:t>3</a:t>
            </a:fld>
            <a:endParaRPr lang="en-US"/>
          </a:p>
        </p:txBody>
      </p:sp>
    </p:spTree>
    <p:extLst>
      <p:ext uri="{BB962C8B-B14F-4D97-AF65-F5344CB8AC3E}">
        <p14:creationId xmlns:p14="http://schemas.microsoft.com/office/powerpoint/2010/main" val="509646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80A0F6-88F5-4CA1-A203-AE5C69361B45}" type="slidenum">
              <a:rPr lang="en-US" smtClean="0"/>
              <a:t>9</a:t>
            </a:fld>
            <a:endParaRPr lang="en-US"/>
          </a:p>
        </p:txBody>
      </p:sp>
    </p:spTree>
    <p:extLst>
      <p:ext uri="{BB962C8B-B14F-4D97-AF65-F5344CB8AC3E}">
        <p14:creationId xmlns:p14="http://schemas.microsoft.com/office/powerpoint/2010/main" val="951922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ADCDD77-40F5-114D-9C30-81F19986EF1E}" type="datetimeFigureOut">
              <a:rPr lang="en-US" smtClean="0"/>
              <a:t>8/6/2019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1378075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DCDD77-40F5-114D-9C30-81F19986EF1E}" type="datetimeFigureOut">
              <a:rPr lang="en-US" smtClean="0"/>
              <a:t>8/6/2019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21323315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DCDD77-40F5-114D-9C30-81F19986EF1E}" type="datetimeFigureOut">
              <a:rPr lang="en-US" smtClean="0"/>
              <a:t>8/6/2019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888873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DCDD77-40F5-114D-9C30-81F19986EF1E}" type="datetimeFigureOut">
              <a:rPr lang="en-US" smtClean="0"/>
              <a:t>8/6/2019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704955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DCDD77-40F5-114D-9C30-81F19986EF1E}" type="datetimeFigureOut">
              <a:rPr lang="en-US" smtClean="0"/>
              <a:t>8/6/2019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516244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ADCDD77-40F5-114D-9C30-81F19986EF1E}" type="datetimeFigureOut">
              <a:rPr lang="en-US" smtClean="0"/>
              <a:t>8/6/2019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6943861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ADCDD77-40F5-114D-9C30-81F19986EF1E}" type="datetimeFigureOut">
              <a:rPr lang="en-US" smtClean="0"/>
              <a:t>8/6/2019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1121700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ADCDD77-40F5-114D-9C30-81F19986EF1E}" type="datetimeFigureOut">
              <a:rPr lang="en-US" smtClean="0"/>
              <a:t>8/6/2019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1806749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DCDD77-40F5-114D-9C30-81F19986EF1E}" type="datetimeFigureOut">
              <a:rPr lang="en-US" smtClean="0"/>
              <a:t>8/6/2019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616027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ADCDD77-40F5-114D-9C30-81F19986EF1E}" type="datetimeFigureOut">
              <a:rPr lang="en-US" smtClean="0"/>
              <a:t>8/6/2019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554404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ADCDD77-40F5-114D-9C30-81F19986EF1E}" type="datetimeFigureOut">
              <a:rPr lang="en-US" smtClean="0"/>
              <a:t>8/6/2019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FC3FA5-8720-8341-8976-48502284A299}" type="slidenum">
              <a:rPr lang="en-US" smtClean="0"/>
              <a:t>‹#›</a:t>
            </a:fld>
            <a:endParaRPr lang="en-US"/>
          </a:p>
        </p:txBody>
      </p:sp>
    </p:spTree>
    <p:extLst>
      <p:ext uri="{BB962C8B-B14F-4D97-AF65-F5344CB8AC3E}">
        <p14:creationId xmlns:p14="http://schemas.microsoft.com/office/powerpoint/2010/main" val="2088068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DCDD77-40F5-114D-9C30-81F19986EF1E}" type="datetimeFigureOut">
              <a:rPr lang="en-US" smtClean="0"/>
              <a:t>8/6/2019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FC3FA5-8720-8341-8976-48502284A299}" type="slidenum">
              <a:rPr lang="en-US" smtClean="0"/>
              <a:t>‹#›</a:t>
            </a:fld>
            <a:endParaRPr lang="en-US"/>
          </a:p>
        </p:txBody>
      </p:sp>
    </p:spTree>
    <p:extLst>
      <p:ext uri="{BB962C8B-B14F-4D97-AF65-F5344CB8AC3E}">
        <p14:creationId xmlns:p14="http://schemas.microsoft.com/office/powerpoint/2010/main" val="885166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schoolofgames.github.io/DPIWorkshop.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6" name="Title 1">
            <a:extLst>
              <a:ext uri="{FF2B5EF4-FFF2-40B4-BE49-F238E27FC236}">
                <a16:creationId xmlns:a16="http://schemas.microsoft.com/office/drawing/2014/main" id="{C5C22C6E-BDE7-4EAD-B8A9-25E0F48969CE}"/>
              </a:ext>
            </a:extLst>
          </p:cNvPr>
          <p:cNvSpPr txBox="1">
            <a:spLocks/>
          </p:cNvSpPr>
          <p:nvPr/>
        </p:nvSpPr>
        <p:spPr>
          <a:xfrm>
            <a:off x="1524000" y="38100"/>
            <a:ext cx="9144000" cy="61626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5000" dirty="0"/>
              <a:t>The Unity platform</a:t>
            </a:r>
          </a:p>
        </p:txBody>
      </p:sp>
    </p:spTree>
    <p:extLst>
      <p:ext uri="{BB962C8B-B14F-4D97-AF65-F5344CB8AC3E}">
        <p14:creationId xmlns:p14="http://schemas.microsoft.com/office/powerpoint/2010/main" val="1912139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Objects hierarchy</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6696075"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The hierarchy window presents information about all the objects included in the scene</a:t>
            </a:r>
          </a:p>
          <a:p>
            <a:pPr marL="342900"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Objects can be nested</a:t>
            </a:r>
          </a:p>
          <a:p>
            <a:pPr marL="800100" lvl="1" indent="-342900" algn="l">
              <a:buFont typeface="Arial" panose="020B0604020202020204" pitchFamily="34" charset="0"/>
              <a:buChar char="•"/>
            </a:pPr>
            <a:r>
              <a:rPr lang="en-US" dirty="0">
                <a:latin typeface="Avenir Book"/>
              </a:rPr>
              <a:t>i.e., a game object can be defined as the combination of multiple game objects</a:t>
            </a:r>
          </a:p>
          <a:p>
            <a:pPr marL="342900" indent="-342900" algn="l">
              <a:buFont typeface="Arial" panose="020B0604020202020204" pitchFamily="34" charset="0"/>
              <a:buChar char="•"/>
            </a:pPr>
            <a:endParaRPr lang="en-US" dirty="0">
              <a:latin typeface="Avenir Book"/>
            </a:endParaRPr>
          </a:p>
        </p:txBody>
      </p:sp>
      <p:pic>
        <p:nvPicPr>
          <p:cNvPr id="5" name="Picture 4">
            <a:extLst>
              <a:ext uri="{FF2B5EF4-FFF2-40B4-BE49-F238E27FC236}">
                <a16:creationId xmlns:a16="http://schemas.microsoft.com/office/drawing/2014/main" id="{1D329BE2-A2F6-4575-A5FA-BBE6C456D4B7}"/>
              </a:ext>
            </a:extLst>
          </p:cNvPr>
          <p:cNvPicPr>
            <a:picLocks noChangeAspect="1"/>
          </p:cNvPicPr>
          <p:nvPr/>
        </p:nvPicPr>
        <p:blipFill>
          <a:blip r:embed="rId3"/>
          <a:stretch>
            <a:fillRect/>
          </a:stretch>
        </p:blipFill>
        <p:spPr>
          <a:xfrm>
            <a:off x="7594666" y="481256"/>
            <a:ext cx="4291545" cy="5549412"/>
          </a:xfrm>
          <a:prstGeom prst="rect">
            <a:avLst/>
          </a:prstGeom>
        </p:spPr>
      </p:pic>
    </p:spTree>
    <p:extLst>
      <p:ext uri="{BB962C8B-B14F-4D97-AF65-F5344CB8AC3E}">
        <p14:creationId xmlns:p14="http://schemas.microsoft.com/office/powerpoint/2010/main" val="1208763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Inspector</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5948363"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When a game object is selected, the inspector window will show its detailed properties</a:t>
            </a:r>
          </a:p>
          <a:p>
            <a:pPr marL="800100" lvl="1" indent="-342900" algn="l">
              <a:buFont typeface="Arial" panose="020B0604020202020204" pitchFamily="34" charset="0"/>
              <a:buChar char="•"/>
            </a:pPr>
            <a:r>
              <a:rPr lang="en-US" dirty="0">
                <a:latin typeface="Avenir Book"/>
              </a:rPr>
              <a:t>Those properties can be edited to change the object’s behavior</a:t>
            </a:r>
          </a:p>
          <a:p>
            <a:pPr marL="800100" lvl="1"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The inspector will show all the components that are associated with that game object</a:t>
            </a:r>
          </a:p>
          <a:p>
            <a:pPr marL="800100" lvl="1" indent="-342900" algn="l">
              <a:buFont typeface="Arial" panose="020B0604020202020204" pitchFamily="34" charset="0"/>
              <a:buChar char="•"/>
            </a:pPr>
            <a:r>
              <a:rPr lang="en-US" dirty="0">
                <a:latin typeface="Avenir Book"/>
              </a:rPr>
              <a:t>Components can be added and removed from the inspector window</a:t>
            </a:r>
          </a:p>
          <a:p>
            <a:pPr marL="342900" indent="-342900" algn="l">
              <a:buFont typeface="Arial" panose="020B0604020202020204" pitchFamily="34" charset="0"/>
              <a:buChar char="•"/>
            </a:pPr>
            <a:endParaRPr lang="en-US" dirty="0">
              <a:latin typeface="Avenir Book"/>
            </a:endParaRPr>
          </a:p>
        </p:txBody>
      </p:sp>
      <p:pic>
        <p:nvPicPr>
          <p:cNvPr id="5" name="Picture 4">
            <a:extLst>
              <a:ext uri="{FF2B5EF4-FFF2-40B4-BE49-F238E27FC236}">
                <a16:creationId xmlns:a16="http://schemas.microsoft.com/office/drawing/2014/main" id="{7B0AB9C3-8EFE-4ED0-B03B-5F6CC562A855}"/>
              </a:ext>
            </a:extLst>
          </p:cNvPr>
          <p:cNvPicPr>
            <a:picLocks noChangeAspect="1"/>
          </p:cNvPicPr>
          <p:nvPr/>
        </p:nvPicPr>
        <p:blipFill>
          <a:blip r:embed="rId3"/>
          <a:stretch>
            <a:fillRect/>
          </a:stretch>
        </p:blipFill>
        <p:spPr>
          <a:xfrm>
            <a:off x="6886629" y="1296501"/>
            <a:ext cx="5010825" cy="5053012"/>
          </a:xfrm>
          <a:prstGeom prst="rect">
            <a:avLst/>
          </a:prstGeom>
        </p:spPr>
      </p:pic>
    </p:spTree>
    <p:extLst>
      <p:ext uri="{BB962C8B-B14F-4D97-AF65-F5344CB8AC3E}">
        <p14:creationId xmlns:p14="http://schemas.microsoft.com/office/powerpoint/2010/main" val="32922444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Scripts</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6736161"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Some components will have scripts associated with them</a:t>
            </a:r>
          </a:p>
          <a:p>
            <a:pPr marL="342900" indent="-342900" algn="l">
              <a:buFont typeface="Arial" panose="020B0604020202020204" pitchFamily="34" charset="0"/>
              <a:buChar char="•"/>
            </a:pPr>
            <a:r>
              <a:rPr lang="en-US" dirty="0">
                <a:latin typeface="Avenir Book"/>
              </a:rPr>
              <a:t>Scripts are pieces of code used to control the game object’s behavior</a:t>
            </a:r>
          </a:p>
          <a:p>
            <a:pPr marL="342900"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Double clicking on a script will open it in a code editor </a:t>
            </a:r>
          </a:p>
          <a:p>
            <a:pPr marL="342900" indent="-342900" algn="l">
              <a:buFont typeface="Arial" panose="020B0604020202020204" pitchFamily="34" charset="0"/>
              <a:buChar char="•"/>
            </a:pPr>
            <a:endParaRPr lang="en-US" dirty="0">
              <a:latin typeface="Avenir Book"/>
            </a:endParaRPr>
          </a:p>
        </p:txBody>
      </p:sp>
      <p:pic>
        <p:nvPicPr>
          <p:cNvPr id="5" name="Picture 4">
            <a:extLst>
              <a:ext uri="{FF2B5EF4-FFF2-40B4-BE49-F238E27FC236}">
                <a16:creationId xmlns:a16="http://schemas.microsoft.com/office/drawing/2014/main" id="{83EB3887-A999-4425-B044-A35D7ADA9345}"/>
              </a:ext>
            </a:extLst>
          </p:cNvPr>
          <p:cNvPicPr>
            <a:picLocks noChangeAspect="1"/>
          </p:cNvPicPr>
          <p:nvPr/>
        </p:nvPicPr>
        <p:blipFill>
          <a:blip r:embed="rId3"/>
          <a:stretch>
            <a:fillRect/>
          </a:stretch>
        </p:blipFill>
        <p:spPr>
          <a:xfrm>
            <a:off x="7897061" y="1911647"/>
            <a:ext cx="3839058" cy="1814893"/>
          </a:xfrm>
          <a:prstGeom prst="rect">
            <a:avLst/>
          </a:prstGeom>
        </p:spPr>
      </p:pic>
      <p:sp>
        <p:nvSpPr>
          <p:cNvPr id="8" name="Rectangle 7">
            <a:extLst>
              <a:ext uri="{FF2B5EF4-FFF2-40B4-BE49-F238E27FC236}">
                <a16:creationId xmlns:a16="http://schemas.microsoft.com/office/drawing/2014/main" id="{A035F379-8D56-4212-9B81-232F98BD9205}"/>
              </a:ext>
            </a:extLst>
          </p:cNvPr>
          <p:cNvSpPr/>
          <p:nvPr/>
        </p:nvSpPr>
        <p:spPr>
          <a:xfrm>
            <a:off x="9276735" y="2324449"/>
            <a:ext cx="2424728" cy="413091"/>
          </a:xfrm>
          <a:prstGeom prst="rect">
            <a:avLst/>
          </a:prstGeom>
          <a:noFill/>
          <a:ln w="34925">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9" name="Picture 8">
            <a:extLst>
              <a:ext uri="{FF2B5EF4-FFF2-40B4-BE49-F238E27FC236}">
                <a16:creationId xmlns:a16="http://schemas.microsoft.com/office/drawing/2014/main" id="{4A4F3AA1-12C7-43EB-A785-683542C8CAD5}"/>
              </a:ext>
            </a:extLst>
          </p:cNvPr>
          <p:cNvPicPr>
            <a:picLocks noChangeAspect="1"/>
          </p:cNvPicPr>
          <p:nvPr/>
        </p:nvPicPr>
        <p:blipFill>
          <a:blip r:embed="rId4"/>
          <a:stretch>
            <a:fillRect/>
          </a:stretch>
        </p:blipFill>
        <p:spPr>
          <a:xfrm>
            <a:off x="6835014" y="4033342"/>
            <a:ext cx="5135789" cy="2776536"/>
          </a:xfrm>
          <a:prstGeom prst="rect">
            <a:avLst/>
          </a:prstGeom>
        </p:spPr>
      </p:pic>
    </p:spTree>
    <p:extLst>
      <p:ext uri="{BB962C8B-B14F-4D97-AF65-F5344CB8AC3E}">
        <p14:creationId xmlns:p14="http://schemas.microsoft.com/office/powerpoint/2010/main" val="868323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Project</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The project windows contains all the assets that are currently available to build your scenes (including the scenes themselves)</a:t>
            </a:r>
          </a:p>
          <a:p>
            <a:pPr marL="800100" lvl="1" indent="-342900" algn="l">
              <a:buFont typeface="Arial" panose="020B0604020202020204" pitchFamily="34" charset="0"/>
              <a:buChar char="•"/>
            </a:pPr>
            <a:r>
              <a:rPr lang="en-US" dirty="0">
                <a:latin typeface="Avenir Book"/>
              </a:rPr>
              <a:t>3D models</a:t>
            </a:r>
          </a:p>
          <a:p>
            <a:pPr marL="800100" lvl="1" indent="-342900" algn="l">
              <a:buFont typeface="Arial" panose="020B0604020202020204" pitchFamily="34" charset="0"/>
              <a:buChar char="•"/>
            </a:pPr>
            <a:r>
              <a:rPr lang="en-US" dirty="0">
                <a:latin typeface="Avenir Book"/>
              </a:rPr>
              <a:t>Scripts</a:t>
            </a:r>
          </a:p>
          <a:p>
            <a:pPr marL="800100" lvl="1" indent="-342900" algn="l">
              <a:buFont typeface="Arial" panose="020B0604020202020204" pitchFamily="34" charset="0"/>
              <a:buChar char="•"/>
            </a:pPr>
            <a:r>
              <a:rPr lang="en-US" dirty="0">
                <a:latin typeface="Avenir Book"/>
              </a:rPr>
              <a:t>Scenes</a:t>
            </a:r>
          </a:p>
          <a:p>
            <a:pPr marL="800100" lvl="1" indent="-342900" algn="l">
              <a:buFont typeface="Arial" panose="020B0604020202020204" pitchFamily="34" charset="0"/>
              <a:buChar char="•"/>
            </a:pPr>
            <a:r>
              <a:rPr lang="en-US" dirty="0">
                <a:latin typeface="Avenir Book"/>
              </a:rPr>
              <a:t>Etc.</a:t>
            </a:r>
          </a:p>
          <a:p>
            <a:pPr marL="342900" indent="-342900" algn="l">
              <a:buFont typeface="Arial" panose="020B0604020202020204" pitchFamily="34" charset="0"/>
              <a:buChar char="•"/>
            </a:pPr>
            <a:endParaRPr lang="en-US" dirty="0">
              <a:latin typeface="Avenir Book"/>
            </a:endParaRPr>
          </a:p>
        </p:txBody>
      </p:sp>
      <p:pic>
        <p:nvPicPr>
          <p:cNvPr id="5" name="Picture 4">
            <a:extLst>
              <a:ext uri="{FF2B5EF4-FFF2-40B4-BE49-F238E27FC236}">
                <a16:creationId xmlns:a16="http://schemas.microsoft.com/office/drawing/2014/main" id="{BC680158-5980-48E2-A9D5-38EF21AC0A48}"/>
              </a:ext>
            </a:extLst>
          </p:cNvPr>
          <p:cNvPicPr>
            <a:picLocks noChangeAspect="1"/>
          </p:cNvPicPr>
          <p:nvPr/>
        </p:nvPicPr>
        <p:blipFill>
          <a:blip r:embed="rId3"/>
          <a:stretch>
            <a:fillRect/>
          </a:stretch>
        </p:blipFill>
        <p:spPr>
          <a:xfrm>
            <a:off x="6096000" y="2619374"/>
            <a:ext cx="4478567" cy="3500437"/>
          </a:xfrm>
          <a:prstGeom prst="rect">
            <a:avLst/>
          </a:prstGeom>
        </p:spPr>
      </p:pic>
    </p:spTree>
    <p:extLst>
      <p:ext uri="{BB962C8B-B14F-4D97-AF65-F5344CB8AC3E}">
        <p14:creationId xmlns:p14="http://schemas.microsoft.com/office/powerpoint/2010/main" val="28191109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Game view</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The Play, Pause and Step buttons can be used to run your game</a:t>
            </a:r>
          </a:p>
          <a:p>
            <a:pPr marL="342900"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While the game is running, the game view shows the player’s perspective</a:t>
            </a:r>
          </a:p>
          <a:p>
            <a:pPr marL="342900" indent="-342900" algn="l">
              <a:buFont typeface="Arial" panose="020B0604020202020204" pitchFamily="34" charset="0"/>
              <a:buChar char="•"/>
            </a:pPr>
            <a:endParaRPr lang="en-US" dirty="0">
              <a:latin typeface="Avenir Book"/>
            </a:endParaRPr>
          </a:p>
        </p:txBody>
      </p:sp>
      <p:pic>
        <p:nvPicPr>
          <p:cNvPr id="5" name="Picture 4">
            <a:extLst>
              <a:ext uri="{FF2B5EF4-FFF2-40B4-BE49-F238E27FC236}">
                <a16:creationId xmlns:a16="http://schemas.microsoft.com/office/drawing/2014/main" id="{692CCC96-8FCC-4048-B3A0-0297927C9EFD}"/>
              </a:ext>
            </a:extLst>
          </p:cNvPr>
          <p:cNvPicPr>
            <a:picLocks noChangeAspect="1"/>
          </p:cNvPicPr>
          <p:nvPr/>
        </p:nvPicPr>
        <p:blipFill>
          <a:blip r:embed="rId3"/>
          <a:stretch>
            <a:fillRect/>
          </a:stretch>
        </p:blipFill>
        <p:spPr>
          <a:xfrm>
            <a:off x="9628113" y="1566860"/>
            <a:ext cx="2157413" cy="588385"/>
          </a:xfrm>
          <a:prstGeom prst="rect">
            <a:avLst/>
          </a:prstGeom>
        </p:spPr>
      </p:pic>
      <p:pic>
        <p:nvPicPr>
          <p:cNvPr id="8" name="Picture 7">
            <a:extLst>
              <a:ext uri="{FF2B5EF4-FFF2-40B4-BE49-F238E27FC236}">
                <a16:creationId xmlns:a16="http://schemas.microsoft.com/office/drawing/2014/main" id="{551AE4FC-A497-43A0-B554-D2F69AE117C8}"/>
              </a:ext>
            </a:extLst>
          </p:cNvPr>
          <p:cNvPicPr>
            <a:picLocks noChangeAspect="1"/>
          </p:cNvPicPr>
          <p:nvPr/>
        </p:nvPicPr>
        <p:blipFill>
          <a:blip r:embed="rId4"/>
          <a:stretch>
            <a:fillRect/>
          </a:stretch>
        </p:blipFill>
        <p:spPr>
          <a:xfrm>
            <a:off x="3048000" y="3205162"/>
            <a:ext cx="6096000" cy="3297889"/>
          </a:xfrm>
          <a:prstGeom prst="rect">
            <a:avLst/>
          </a:prstGeom>
        </p:spPr>
      </p:pic>
    </p:spTree>
    <p:extLst>
      <p:ext uri="{BB962C8B-B14F-4D97-AF65-F5344CB8AC3E}">
        <p14:creationId xmlns:p14="http://schemas.microsoft.com/office/powerpoint/2010/main" val="1356229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Installing Unity</a:t>
            </a:r>
          </a:p>
        </p:txBody>
      </p:sp>
      <p:sp>
        <p:nvSpPr>
          <p:cNvPr id="10" name="Content Placeholder 2">
            <a:extLst>
              <a:ext uri="{FF2B5EF4-FFF2-40B4-BE49-F238E27FC236}">
                <a16:creationId xmlns:a16="http://schemas.microsoft.com/office/drawing/2014/main" id="{0B2E8205-4C7B-4664-B4F1-D8A605602B43}"/>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If you haven’t had a chance to do so yet, install Unity</a:t>
            </a:r>
          </a:p>
          <a:p>
            <a:pPr marL="800100" lvl="1" indent="-342900" algn="l">
              <a:buFont typeface="Arial" panose="020B0604020202020204" pitchFamily="34" charset="0"/>
              <a:buChar char="•"/>
            </a:pPr>
            <a:r>
              <a:rPr lang="en-US" dirty="0">
                <a:latin typeface="Avenir Book"/>
              </a:rPr>
              <a:t>Follow the instructions available here: </a:t>
            </a:r>
            <a:r>
              <a:rPr lang="en-US" dirty="0">
                <a:hlinkClick r:id="rId4"/>
              </a:rPr>
              <a:t>https://schoolofgames.github.io/DPIWorkshop.html</a:t>
            </a:r>
            <a:endParaRPr lang="en-US" dirty="0"/>
          </a:p>
          <a:p>
            <a:pPr marL="800100" lvl="1" indent="-342900" algn="l">
              <a:buFont typeface="Arial" panose="020B0604020202020204" pitchFamily="34" charset="0"/>
              <a:buChar char="•"/>
            </a:pPr>
            <a:r>
              <a:rPr lang="en-US" dirty="0">
                <a:latin typeface="Avenir Book"/>
              </a:rPr>
              <a:t>Make sure to install Unity version 2018.3.14f1</a:t>
            </a:r>
          </a:p>
          <a:p>
            <a:pPr marL="800100" lvl="1"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We will be available to help you if you need any assistance</a:t>
            </a:r>
          </a:p>
          <a:p>
            <a:pPr marL="342900"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Once you have installed Unity</a:t>
            </a:r>
          </a:p>
          <a:p>
            <a:pPr marL="800100" lvl="1" indent="-342900" algn="l">
              <a:buFont typeface="Arial" panose="020B0604020202020204" pitchFamily="34" charset="0"/>
              <a:buChar char="•"/>
            </a:pPr>
            <a:r>
              <a:rPr lang="en-US" dirty="0">
                <a:latin typeface="Avenir Book"/>
              </a:rPr>
              <a:t>Create a project using the Karting template</a:t>
            </a:r>
          </a:p>
          <a:p>
            <a:pPr marL="800100" lvl="1" indent="-342900" algn="l">
              <a:buFont typeface="Arial" panose="020B0604020202020204" pitchFamily="34" charset="0"/>
              <a:buChar char="•"/>
            </a:pPr>
            <a:r>
              <a:rPr lang="en-US" dirty="0">
                <a:latin typeface="Avenir Book"/>
              </a:rPr>
              <a:t>Follow the simple tutorial</a:t>
            </a:r>
          </a:p>
          <a:p>
            <a:pPr marL="800100" lvl="1" indent="-342900" algn="l">
              <a:buFont typeface="Arial" panose="020B0604020202020204" pitchFamily="34" charset="0"/>
              <a:buChar char="•"/>
            </a:pPr>
            <a:r>
              <a:rPr lang="en-US" dirty="0">
                <a:latin typeface="Avenir Book"/>
              </a:rPr>
              <a:t>Explore the Unity tool</a:t>
            </a:r>
          </a:p>
          <a:p>
            <a:pPr marL="342900" indent="-342900" algn="l">
              <a:buFont typeface="Arial" panose="020B0604020202020204" pitchFamily="34" charset="0"/>
              <a:buChar char="•"/>
            </a:pPr>
            <a:endParaRPr lang="en-US" dirty="0">
              <a:latin typeface="Avenir Book"/>
            </a:endParaRPr>
          </a:p>
        </p:txBody>
      </p:sp>
      <p:pic>
        <p:nvPicPr>
          <p:cNvPr id="9" name="Picture 8">
            <a:extLst>
              <a:ext uri="{FF2B5EF4-FFF2-40B4-BE49-F238E27FC236}">
                <a16:creationId xmlns:a16="http://schemas.microsoft.com/office/drawing/2014/main" id="{A0DDA0EB-6174-4B61-B3F0-8EF4F197768F}"/>
              </a:ext>
            </a:extLst>
          </p:cNvPr>
          <p:cNvPicPr>
            <a:picLocks noChangeAspect="1"/>
          </p:cNvPicPr>
          <p:nvPr/>
        </p:nvPicPr>
        <p:blipFill>
          <a:blip r:embed="rId5"/>
          <a:stretch>
            <a:fillRect/>
          </a:stretch>
        </p:blipFill>
        <p:spPr>
          <a:xfrm>
            <a:off x="6761088" y="3602038"/>
            <a:ext cx="5230468" cy="3159570"/>
          </a:xfrm>
          <a:prstGeom prst="rect">
            <a:avLst/>
          </a:prstGeom>
        </p:spPr>
      </p:pic>
    </p:spTree>
    <p:extLst>
      <p:ext uri="{BB962C8B-B14F-4D97-AF65-F5344CB8AC3E}">
        <p14:creationId xmlns:p14="http://schemas.microsoft.com/office/powerpoint/2010/main" val="4290832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Unity</a:t>
            </a:r>
          </a:p>
        </p:txBody>
      </p:sp>
      <p:sp>
        <p:nvSpPr>
          <p:cNvPr id="10" name="Content Placeholder 2">
            <a:extLst>
              <a:ext uri="{FF2B5EF4-FFF2-40B4-BE49-F238E27FC236}">
                <a16:creationId xmlns:a16="http://schemas.microsoft.com/office/drawing/2014/main" id="{0B2E8205-4C7B-4664-B4F1-D8A605602B43}"/>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What was your first impression of using Unity?</a:t>
            </a:r>
          </a:p>
          <a:p>
            <a:pPr marL="342900"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What was intuitive?</a:t>
            </a:r>
          </a:p>
          <a:p>
            <a:pPr marL="342900" indent="-342900" algn="l">
              <a:buFont typeface="Arial" panose="020B0604020202020204" pitchFamily="34" charset="0"/>
              <a:buChar char="•"/>
            </a:pPr>
            <a:r>
              <a:rPr lang="en-US" dirty="0">
                <a:latin typeface="Avenir Book"/>
              </a:rPr>
              <a:t>What was confusing?</a:t>
            </a:r>
          </a:p>
          <a:p>
            <a:pPr marL="342900" indent="-342900" algn="l">
              <a:buFont typeface="Arial" panose="020B0604020202020204" pitchFamily="34" charset="0"/>
              <a:buChar char="•"/>
            </a:pPr>
            <a:r>
              <a:rPr lang="en-US" dirty="0">
                <a:latin typeface="Avenir Book"/>
              </a:rPr>
              <a:t>What would you like to learn more about?</a:t>
            </a:r>
          </a:p>
          <a:p>
            <a:pPr marL="342900" indent="-342900" algn="l">
              <a:buFont typeface="Arial" panose="020B0604020202020204" pitchFamily="34" charset="0"/>
              <a:buChar char="•"/>
            </a:pPr>
            <a:endParaRPr lang="en-US">
              <a:latin typeface="Avenir Book"/>
            </a:endParaRPr>
          </a:p>
          <a:p>
            <a:pPr marL="342900"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Let’s take a look at Unity together</a:t>
            </a:r>
          </a:p>
          <a:p>
            <a:pPr marL="342900" indent="-342900" algn="l">
              <a:buFont typeface="Arial" panose="020B0604020202020204" pitchFamily="34" charset="0"/>
              <a:buChar char="•"/>
            </a:pPr>
            <a:endParaRPr lang="en-US" dirty="0">
              <a:latin typeface="Avenir Book"/>
            </a:endParaRPr>
          </a:p>
        </p:txBody>
      </p:sp>
    </p:spTree>
    <p:extLst>
      <p:ext uri="{BB962C8B-B14F-4D97-AF65-F5344CB8AC3E}">
        <p14:creationId xmlns:p14="http://schemas.microsoft.com/office/powerpoint/2010/main" val="4222389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Unity</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dirty="0">
              <a:latin typeface="Avenir Book"/>
            </a:endParaRPr>
          </a:p>
        </p:txBody>
      </p:sp>
      <p:pic>
        <p:nvPicPr>
          <p:cNvPr id="5" name="Picture 4">
            <a:extLst>
              <a:ext uri="{FF2B5EF4-FFF2-40B4-BE49-F238E27FC236}">
                <a16:creationId xmlns:a16="http://schemas.microsoft.com/office/drawing/2014/main" id="{F5D9ADCD-6193-43F4-BFFB-41E947E57880}"/>
              </a:ext>
            </a:extLst>
          </p:cNvPr>
          <p:cNvPicPr>
            <a:picLocks noChangeAspect="1"/>
          </p:cNvPicPr>
          <p:nvPr/>
        </p:nvPicPr>
        <p:blipFill>
          <a:blip r:embed="rId3"/>
          <a:stretch>
            <a:fillRect/>
          </a:stretch>
        </p:blipFill>
        <p:spPr>
          <a:xfrm>
            <a:off x="2819400" y="2624181"/>
            <a:ext cx="6791326" cy="3643263"/>
          </a:xfrm>
          <a:prstGeom prst="rect">
            <a:avLst/>
          </a:prstGeom>
        </p:spPr>
      </p:pic>
      <p:sp>
        <p:nvSpPr>
          <p:cNvPr id="8" name="Content Placeholder 2">
            <a:extLst>
              <a:ext uri="{FF2B5EF4-FFF2-40B4-BE49-F238E27FC236}">
                <a16:creationId xmlns:a16="http://schemas.microsoft.com/office/drawing/2014/main" id="{48EF31B8-6B32-481C-B378-3DF3944266A2}"/>
              </a:ext>
            </a:extLst>
          </p:cNvPr>
          <p:cNvSpPr txBox="1">
            <a:spLocks/>
          </p:cNvSpPr>
          <p:nvPr/>
        </p:nvSpPr>
        <p:spPr>
          <a:xfrm>
            <a:off x="990600" y="17637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Unity is composed of a set of different windows</a:t>
            </a:r>
          </a:p>
          <a:p>
            <a:pPr marL="800100" lvl="1" indent="-342900" algn="l">
              <a:buFont typeface="Arial" panose="020B0604020202020204" pitchFamily="34" charset="0"/>
              <a:buChar char="•"/>
            </a:pPr>
            <a:r>
              <a:rPr lang="en-US" dirty="0">
                <a:latin typeface="Avenir Book"/>
              </a:rPr>
              <a:t>Each providing a different perspective/different tools to work on your project</a:t>
            </a:r>
          </a:p>
        </p:txBody>
      </p:sp>
    </p:spTree>
    <p:extLst>
      <p:ext uri="{BB962C8B-B14F-4D97-AF65-F5344CB8AC3E}">
        <p14:creationId xmlns:p14="http://schemas.microsoft.com/office/powerpoint/2010/main" val="1119244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Unity main loop</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b="1" dirty="0">
                <a:solidFill>
                  <a:schemeClr val="accent2"/>
                </a:solidFill>
                <a:latin typeface="Avenir Book"/>
              </a:rPr>
              <a:t>Scenes</a:t>
            </a:r>
            <a:r>
              <a:rPr lang="en-US" dirty="0">
                <a:latin typeface="Avenir Book"/>
              </a:rPr>
              <a:t> </a:t>
            </a:r>
            <a:r>
              <a:rPr lang="en-US" dirty="0"/>
              <a:t>contain the environments and menus of your game. </a:t>
            </a:r>
          </a:p>
          <a:p>
            <a:pPr marL="800100" lvl="1" indent="-342900" algn="l">
              <a:buFont typeface="Arial" panose="020B0604020202020204" pitchFamily="34" charset="0"/>
              <a:buChar char="•"/>
            </a:pPr>
            <a:r>
              <a:rPr lang="en-US" dirty="0"/>
              <a:t>Think of each unique scene as a unique level in a game</a:t>
            </a:r>
            <a:endParaRPr lang="en-US" dirty="0">
              <a:latin typeface="Avenir Book"/>
            </a:endParaRPr>
          </a:p>
          <a:p>
            <a:pPr marL="342900"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A scene is composed of </a:t>
            </a:r>
            <a:r>
              <a:rPr lang="en-US" b="1" dirty="0">
                <a:solidFill>
                  <a:schemeClr val="accent6"/>
                </a:solidFill>
                <a:latin typeface="Avenir Book"/>
              </a:rPr>
              <a:t>Game objects</a:t>
            </a:r>
          </a:p>
          <a:p>
            <a:pPr marL="342900"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The behavior of a game object is determined by its </a:t>
            </a:r>
            <a:r>
              <a:rPr lang="en-US" b="1" dirty="0">
                <a:solidFill>
                  <a:schemeClr val="accent5"/>
                </a:solidFill>
                <a:latin typeface="Avenir Book"/>
              </a:rPr>
              <a:t>Components</a:t>
            </a:r>
          </a:p>
          <a:p>
            <a:pPr marL="342900" indent="-342900" algn="l">
              <a:buFont typeface="Arial" panose="020B0604020202020204" pitchFamily="34" charset="0"/>
              <a:buChar char="•"/>
            </a:pPr>
            <a:endParaRPr lang="en-US" dirty="0">
              <a:latin typeface="Avenir Book"/>
            </a:endParaRPr>
          </a:p>
        </p:txBody>
      </p:sp>
    </p:spTree>
    <p:extLst>
      <p:ext uri="{BB962C8B-B14F-4D97-AF65-F5344CB8AC3E}">
        <p14:creationId xmlns:p14="http://schemas.microsoft.com/office/powerpoint/2010/main" val="3237873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Unity main loop</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When the game is running, Unity goes through all the </a:t>
            </a:r>
            <a:r>
              <a:rPr lang="en-US" dirty="0">
                <a:solidFill>
                  <a:schemeClr val="accent6"/>
                </a:solidFill>
                <a:latin typeface="Avenir Book"/>
              </a:rPr>
              <a:t>objects</a:t>
            </a:r>
            <a:r>
              <a:rPr lang="en-US" dirty="0">
                <a:latin typeface="Avenir Book"/>
              </a:rPr>
              <a:t> in the </a:t>
            </a:r>
            <a:r>
              <a:rPr lang="en-US" dirty="0">
                <a:solidFill>
                  <a:schemeClr val="accent2"/>
                </a:solidFill>
                <a:latin typeface="Avenir Book"/>
              </a:rPr>
              <a:t>scene</a:t>
            </a:r>
            <a:r>
              <a:rPr lang="en-US" dirty="0">
                <a:latin typeface="Avenir Book"/>
              </a:rPr>
              <a:t> and updates them according to the </a:t>
            </a:r>
            <a:r>
              <a:rPr lang="en-US" dirty="0">
                <a:solidFill>
                  <a:schemeClr val="accent5"/>
                </a:solidFill>
                <a:latin typeface="Avenir Book"/>
              </a:rPr>
              <a:t>components</a:t>
            </a:r>
            <a:r>
              <a:rPr lang="en-US" dirty="0">
                <a:latin typeface="Avenir Book"/>
              </a:rPr>
              <a:t> assigned to them</a:t>
            </a:r>
          </a:p>
          <a:p>
            <a:pPr marL="342900" indent="-342900" algn="l">
              <a:buFont typeface="Arial" panose="020B0604020202020204" pitchFamily="34" charset="0"/>
              <a:buChar char="•"/>
            </a:pPr>
            <a:endParaRPr lang="en-US" dirty="0">
              <a:latin typeface="Avenir Book"/>
            </a:endParaRPr>
          </a:p>
          <a:p>
            <a:pPr marL="342900" indent="-342900" algn="l">
              <a:buFont typeface="Arial" panose="020B0604020202020204" pitchFamily="34" charset="0"/>
              <a:buChar char="•"/>
            </a:pPr>
            <a:r>
              <a:rPr lang="en-US" dirty="0">
                <a:latin typeface="Avenir Book"/>
              </a:rPr>
              <a:t>A </a:t>
            </a:r>
            <a:r>
              <a:rPr lang="en-US" b="1" dirty="0">
                <a:solidFill>
                  <a:schemeClr val="accent3"/>
                </a:solidFill>
                <a:latin typeface="Avenir Book"/>
              </a:rPr>
              <a:t>camera </a:t>
            </a:r>
            <a:r>
              <a:rPr lang="en-US" dirty="0">
                <a:latin typeface="Avenir Book"/>
              </a:rPr>
              <a:t>(a game object) is used to capture the visual representation of the </a:t>
            </a:r>
            <a:r>
              <a:rPr lang="en-US" dirty="0">
                <a:solidFill>
                  <a:schemeClr val="accent2"/>
                </a:solidFill>
                <a:latin typeface="Avenir Book"/>
              </a:rPr>
              <a:t>scene </a:t>
            </a:r>
            <a:r>
              <a:rPr lang="en-US" dirty="0">
                <a:latin typeface="Avenir Book"/>
              </a:rPr>
              <a:t>that the player will see</a:t>
            </a:r>
          </a:p>
          <a:p>
            <a:pPr marL="800100" lvl="1" indent="-342900" algn="l">
              <a:buFont typeface="Arial" panose="020B0604020202020204" pitchFamily="34" charset="0"/>
              <a:buChar char="•"/>
            </a:pPr>
            <a:r>
              <a:rPr lang="en-US" dirty="0">
                <a:latin typeface="Avenir Book"/>
              </a:rPr>
              <a:t>From this camera’s perspective</a:t>
            </a:r>
          </a:p>
          <a:p>
            <a:pPr marL="342900" indent="-342900" algn="l">
              <a:buFont typeface="Arial" panose="020B0604020202020204" pitchFamily="34" charset="0"/>
              <a:buChar char="•"/>
            </a:pPr>
            <a:endParaRPr lang="en-US" dirty="0">
              <a:latin typeface="Avenir Book"/>
            </a:endParaRPr>
          </a:p>
        </p:txBody>
      </p:sp>
    </p:spTree>
    <p:extLst>
      <p:ext uri="{BB962C8B-B14F-4D97-AF65-F5344CB8AC3E}">
        <p14:creationId xmlns:p14="http://schemas.microsoft.com/office/powerpoint/2010/main" val="2885973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Scene view</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Allows you to visualize your scene and interact with the game objects in contains</a:t>
            </a:r>
          </a:p>
          <a:p>
            <a:pPr marL="342900" indent="-342900" algn="l">
              <a:buFont typeface="Arial" panose="020B0604020202020204" pitchFamily="34" charset="0"/>
              <a:buChar char="•"/>
            </a:pPr>
            <a:endParaRPr lang="en-US" dirty="0">
              <a:latin typeface="Avenir Book"/>
            </a:endParaRPr>
          </a:p>
        </p:txBody>
      </p:sp>
      <p:pic>
        <p:nvPicPr>
          <p:cNvPr id="9" name="Picture 8">
            <a:extLst>
              <a:ext uri="{FF2B5EF4-FFF2-40B4-BE49-F238E27FC236}">
                <a16:creationId xmlns:a16="http://schemas.microsoft.com/office/drawing/2014/main" id="{74974686-3CA9-49D6-AA11-68EC8C2C5B0F}"/>
              </a:ext>
            </a:extLst>
          </p:cNvPr>
          <p:cNvPicPr>
            <a:picLocks noChangeAspect="1"/>
          </p:cNvPicPr>
          <p:nvPr/>
        </p:nvPicPr>
        <p:blipFill>
          <a:blip r:embed="rId3"/>
          <a:stretch>
            <a:fillRect/>
          </a:stretch>
        </p:blipFill>
        <p:spPr>
          <a:xfrm>
            <a:off x="2813234" y="2481378"/>
            <a:ext cx="7116579" cy="4188637"/>
          </a:xfrm>
          <a:prstGeom prst="rect">
            <a:avLst/>
          </a:prstGeom>
        </p:spPr>
      </p:pic>
    </p:spTree>
    <p:extLst>
      <p:ext uri="{BB962C8B-B14F-4D97-AF65-F5344CB8AC3E}">
        <p14:creationId xmlns:p14="http://schemas.microsoft.com/office/powerpoint/2010/main" val="1945234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Scene view</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Use the hand tool to navigate the scene (using the ALT key allows you to rotate your perspective) </a:t>
            </a:r>
          </a:p>
          <a:p>
            <a:pPr marL="342900" indent="-342900" algn="l">
              <a:buFont typeface="Arial" panose="020B0604020202020204" pitchFamily="34" charset="0"/>
              <a:buChar char="•"/>
            </a:pPr>
            <a:endParaRPr lang="en-US" dirty="0">
              <a:latin typeface="Avenir Book"/>
            </a:endParaRPr>
          </a:p>
        </p:txBody>
      </p:sp>
      <p:pic>
        <p:nvPicPr>
          <p:cNvPr id="9" name="Picture 8">
            <a:extLst>
              <a:ext uri="{FF2B5EF4-FFF2-40B4-BE49-F238E27FC236}">
                <a16:creationId xmlns:a16="http://schemas.microsoft.com/office/drawing/2014/main" id="{C5A2D7D1-5C1C-488D-AEB2-44F60207379E}"/>
              </a:ext>
            </a:extLst>
          </p:cNvPr>
          <p:cNvPicPr>
            <a:picLocks noChangeAspect="1"/>
          </p:cNvPicPr>
          <p:nvPr/>
        </p:nvPicPr>
        <p:blipFill>
          <a:blip r:embed="rId3"/>
          <a:stretch>
            <a:fillRect/>
          </a:stretch>
        </p:blipFill>
        <p:spPr>
          <a:xfrm>
            <a:off x="2813234" y="2481378"/>
            <a:ext cx="7116579" cy="4188637"/>
          </a:xfrm>
          <a:prstGeom prst="rect">
            <a:avLst/>
          </a:prstGeom>
        </p:spPr>
      </p:pic>
      <p:sp>
        <p:nvSpPr>
          <p:cNvPr id="10" name="Rectangle 9">
            <a:extLst>
              <a:ext uri="{FF2B5EF4-FFF2-40B4-BE49-F238E27FC236}">
                <a16:creationId xmlns:a16="http://schemas.microsoft.com/office/drawing/2014/main" id="{CF0B292C-8000-4DE6-9825-FEA64E544CEB}"/>
              </a:ext>
            </a:extLst>
          </p:cNvPr>
          <p:cNvSpPr/>
          <p:nvPr/>
        </p:nvSpPr>
        <p:spPr>
          <a:xfrm>
            <a:off x="2771777" y="2414588"/>
            <a:ext cx="504825" cy="413091"/>
          </a:xfrm>
          <a:prstGeom prst="rect">
            <a:avLst/>
          </a:prstGeom>
          <a:noFill/>
          <a:ln w="34925">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301805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217252" cy="6872204"/>
          </a:xfrm>
          <a:prstGeom prst="rect">
            <a:avLst/>
          </a:prstGeom>
        </p:spPr>
      </p:pic>
      <p:sp>
        <p:nvSpPr>
          <p:cNvPr id="6" name="TextBox 5"/>
          <p:cNvSpPr txBox="1"/>
          <p:nvPr/>
        </p:nvSpPr>
        <p:spPr>
          <a:xfrm>
            <a:off x="744109" y="508487"/>
            <a:ext cx="9032682" cy="707886"/>
          </a:xfrm>
          <a:prstGeom prst="rect">
            <a:avLst/>
          </a:prstGeom>
          <a:noFill/>
        </p:spPr>
        <p:txBody>
          <a:bodyPr wrap="square" rtlCol="0">
            <a:spAutoFit/>
          </a:bodyPr>
          <a:lstStyle/>
          <a:p>
            <a:r>
              <a:rPr lang="en-US" sz="4000" b="1" dirty="0">
                <a:solidFill>
                  <a:schemeClr val="bg1"/>
                </a:solidFill>
                <a:latin typeface="Avenir Heavy" charset="0"/>
                <a:ea typeface="Avenir Heavy" charset="0"/>
                <a:cs typeface="Avenir Heavy" charset="0"/>
              </a:rPr>
              <a:t>Scene view</a:t>
            </a:r>
          </a:p>
        </p:txBody>
      </p:sp>
      <p:sp>
        <p:nvSpPr>
          <p:cNvPr id="7" name="Content Placeholder 2">
            <a:extLst>
              <a:ext uri="{FF2B5EF4-FFF2-40B4-BE49-F238E27FC236}">
                <a16:creationId xmlns:a16="http://schemas.microsoft.com/office/drawing/2014/main" id="{897DC500-E58F-455C-AA63-7A22C1F09690}"/>
              </a:ext>
            </a:extLst>
          </p:cNvPr>
          <p:cNvSpPr txBox="1">
            <a:spLocks/>
          </p:cNvSpPr>
          <p:nvPr/>
        </p:nvSpPr>
        <p:spPr>
          <a:xfrm>
            <a:off x="838200" y="1611306"/>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latin typeface="Avenir Book"/>
              </a:rPr>
              <a:t>When an object in the scene is selected, the move, rotate and scale tools can be used to edit the object in the scene. (interactable widgets will be displayed on the object)</a:t>
            </a:r>
          </a:p>
          <a:p>
            <a:pPr marL="342900" indent="-342900" algn="l">
              <a:buFont typeface="Arial" panose="020B0604020202020204" pitchFamily="34" charset="0"/>
              <a:buChar char="•"/>
            </a:pPr>
            <a:endParaRPr lang="en-US" dirty="0">
              <a:latin typeface="Avenir Book"/>
            </a:endParaRPr>
          </a:p>
        </p:txBody>
      </p:sp>
      <p:pic>
        <p:nvPicPr>
          <p:cNvPr id="5" name="Picture 4">
            <a:extLst>
              <a:ext uri="{FF2B5EF4-FFF2-40B4-BE49-F238E27FC236}">
                <a16:creationId xmlns:a16="http://schemas.microsoft.com/office/drawing/2014/main" id="{2CF28F1E-EE29-4E5F-A55B-AA86F24F9FD5}"/>
              </a:ext>
            </a:extLst>
          </p:cNvPr>
          <p:cNvPicPr>
            <a:picLocks noChangeAspect="1"/>
          </p:cNvPicPr>
          <p:nvPr/>
        </p:nvPicPr>
        <p:blipFill>
          <a:blip r:embed="rId4"/>
          <a:stretch>
            <a:fillRect/>
          </a:stretch>
        </p:blipFill>
        <p:spPr>
          <a:xfrm>
            <a:off x="2813234" y="2497887"/>
            <a:ext cx="7123794" cy="4136276"/>
          </a:xfrm>
          <a:prstGeom prst="rect">
            <a:avLst/>
          </a:prstGeom>
        </p:spPr>
      </p:pic>
      <p:sp>
        <p:nvSpPr>
          <p:cNvPr id="10" name="Rectangle 9">
            <a:extLst>
              <a:ext uri="{FF2B5EF4-FFF2-40B4-BE49-F238E27FC236}">
                <a16:creationId xmlns:a16="http://schemas.microsoft.com/office/drawing/2014/main" id="{CF0B292C-8000-4DE6-9825-FEA64E544CEB}"/>
              </a:ext>
            </a:extLst>
          </p:cNvPr>
          <p:cNvSpPr/>
          <p:nvPr/>
        </p:nvSpPr>
        <p:spPr>
          <a:xfrm>
            <a:off x="3128976" y="2414588"/>
            <a:ext cx="1000112" cy="413091"/>
          </a:xfrm>
          <a:prstGeom prst="rect">
            <a:avLst/>
          </a:prstGeom>
          <a:noFill/>
          <a:ln w="34925">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4277594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188</TotalTime>
  <Words>458</Words>
  <Application>Microsoft Office PowerPoint</Application>
  <PresentationFormat>Widescreen</PresentationFormat>
  <Paragraphs>71</Paragraphs>
  <Slides>14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Avenir Book</vt:lpstr>
      <vt:lpstr>Avenir Heavy</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Eric Shaffer</cp:lastModifiedBy>
  <cp:revision>23</cp:revision>
  <dcterms:created xsi:type="dcterms:W3CDTF">2017-10-18T14:49:32Z</dcterms:created>
  <dcterms:modified xsi:type="dcterms:W3CDTF">2019-08-06T16:46:28Z</dcterms:modified>
</cp:coreProperties>
</file>

<file path=docProps/thumbnail.jpeg>
</file>